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Work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8" name="Daniel Moc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WorkSans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Work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2-04T19:48:08.738">
    <p:pos x="0" y="0"/>
    <p:text>Sitecore  lunched these year Next version of Site core called  Sitecore Experience Cloud.</p:text>
  </p:cm>
  <p:cm authorId="0" idx="2" dt="2017-12-04T19:46:37.759">
    <p:pos x="0" y="99"/>
    <p:text>_Marked as resolved_</p:text>
  </p:cm>
  <p:cm authorId="0" idx="3" dt="2017-12-04T19:47:08.188">
    <p:pos x="0" y="199"/>
    <p:text>_Re-opened_</p:text>
  </p:cm>
  <p:cm authorId="0" idx="4" dt="2017-12-04T19:47:17.542">
    <p:pos x="0" y="299"/>
    <p:text>_Marked as resolved_</p:text>
  </p:cm>
  <p:cm authorId="0" idx="5" dt="2017-12-04T19:47:20.563">
    <p:pos x="0" y="399"/>
    <p:text>_Re-opened_</p:text>
  </p:cm>
  <p:cm authorId="0" idx="6" dt="2017-12-04T19:48:08.738">
    <p:pos x="0" y="499"/>
    <p:text>It's components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7-12-03T15:39:56.052">
    <p:pos x="6000" y="0"/>
    <p:text>Owin out Of the BOX</p:text>
  </p:cm>
  <p:cm authorId="0" idx="8" dt="2017-12-03T15:39:56.052">
    <p:pos x="6000" y="100"/>
    <p:text>Enable login to Sitecore using Third-party providers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419100" y="1219200"/>
            <a:ext cx="8305800" cy="3560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1D2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1003" y="4100513"/>
            <a:ext cx="1224000" cy="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type="title"/>
          </p:nvPr>
        </p:nvSpPr>
        <p:spPr>
          <a:xfrm>
            <a:off x="838200" y="1555389"/>
            <a:ext cx="63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am Work #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4652" y="100079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721017" y="2324543"/>
            <a:ext cx="12858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3372508" y="1000790"/>
            <a:ext cx="12858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3372508" y="2324543"/>
            <a:ext cx="128580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046763" y="3648296"/>
            <a:ext cx="1285800" cy="68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>
            <p:ph idx="2" type="pic"/>
          </p:nvPr>
        </p:nvSpPr>
        <p:spPr>
          <a:xfrm>
            <a:off x="721018" y="1000790"/>
            <a:ext cx="12858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/>
          <p:nvPr>
            <p:ph idx="3" type="pic"/>
          </p:nvPr>
        </p:nvSpPr>
        <p:spPr>
          <a:xfrm>
            <a:off x="721018" y="3048221"/>
            <a:ext cx="12858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/>
          <p:nvPr>
            <p:ph idx="4" type="pic"/>
          </p:nvPr>
        </p:nvSpPr>
        <p:spPr>
          <a:xfrm>
            <a:off x="2046763" y="2324543"/>
            <a:ext cx="12858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/>
          <p:nvPr>
            <p:ph idx="5" type="pic"/>
          </p:nvPr>
        </p:nvSpPr>
        <p:spPr>
          <a:xfrm>
            <a:off x="2046763" y="1000790"/>
            <a:ext cx="12858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am Work #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" y="2599915"/>
            <a:ext cx="1289400" cy="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1845945" y="2599915"/>
            <a:ext cx="1289400" cy="3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234690" y="2599915"/>
            <a:ext cx="1289400" cy="3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4623435" y="2599915"/>
            <a:ext cx="1289400" cy="3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6012180" y="2599915"/>
            <a:ext cx="1289400" cy="3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400925" y="2599915"/>
            <a:ext cx="1289400" cy="3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/>
          <p:nvPr>
            <p:ph idx="2" type="pic"/>
          </p:nvPr>
        </p:nvSpPr>
        <p:spPr>
          <a:xfrm>
            <a:off x="453771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/>
          <p:nvPr>
            <p:ph idx="3" type="pic"/>
          </p:nvPr>
        </p:nvSpPr>
        <p:spPr>
          <a:xfrm>
            <a:off x="1849374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4" type="pic"/>
          </p:nvPr>
        </p:nvSpPr>
        <p:spPr>
          <a:xfrm>
            <a:off x="3231261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5" type="pic"/>
          </p:nvPr>
        </p:nvSpPr>
        <p:spPr>
          <a:xfrm>
            <a:off x="4626864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/>
          <p:nvPr>
            <p:ph idx="6" type="pic"/>
          </p:nvPr>
        </p:nvSpPr>
        <p:spPr>
          <a:xfrm>
            <a:off x="6012180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/>
          <p:nvPr>
            <p:ph idx="7" type="pic"/>
          </p:nvPr>
        </p:nvSpPr>
        <p:spPr>
          <a:xfrm>
            <a:off x="7400925" y="1348331"/>
            <a:ext cx="1289400" cy="1251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am Work #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57200" y="1343025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4572000" y="1343025"/>
            <a:ext cx="68580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>
            <p:ph idx="2" type="pic"/>
          </p:nvPr>
        </p:nvSpPr>
        <p:spPr>
          <a:xfrm>
            <a:off x="1139571" y="1343025"/>
            <a:ext cx="12894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/>
          <p:nvPr>
            <p:ph idx="3" type="pic"/>
          </p:nvPr>
        </p:nvSpPr>
        <p:spPr>
          <a:xfrm>
            <a:off x="5254371" y="1343025"/>
            <a:ext cx="1289400" cy="1285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0328" y="4426502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enter Full Imag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pic"/>
          </p:nvPr>
        </p:nvSpPr>
        <p:spPr>
          <a:xfrm>
            <a:off x="0" y="1343025"/>
            <a:ext cx="9144000" cy="1918200"/>
          </a:xfrm>
          <a:prstGeom prst="rect">
            <a:avLst/>
          </a:prstGeom>
          <a:solidFill>
            <a:srgbClr val="002935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pic"/>
          </p:nvPr>
        </p:nvSpPr>
        <p:spPr>
          <a:xfrm>
            <a:off x="0" y="1346597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/>
          <p:nvPr>
            <p:ph idx="3" type="pic"/>
          </p:nvPr>
        </p:nvSpPr>
        <p:spPr>
          <a:xfrm>
            <a:off x="1837135" y="1346597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/>
          <p:nvPr>
            <p:ph idx="4" type="pic"/>
          </p:nvPr>
        </p:nvSpPr>
        <p:spPr>
          <a:xfrm>
            <a:off x="3675460" y="1346597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/>
          <p:nvPr>
            <p:ph idx="5" type="pic"/>
          </p:nvPr>
        </p:nvSpPr>
        <p:spPr>
          <a:xfrm>
            <a:off x="5512594" y="1346597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/>
          <p:nvPr>
            <p:ph idx="6" type="pic"/>
          </p:nvPr>
        </p:nvSpPr>
        <p:spPr>
          <a:xfrm>
            <a:off x="7349729" y="1346597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Right Imag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6714460" y="476398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1194" y="4416322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849205" y="1354323"/>
            <a:ext cx="1260000" cy="12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849205" y="2733991"/>
            <a:ext cx="1260000" cy="12600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223606" y="3421229"/>
            <a:ext cx="1939800" cy="12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277756" y="1351633"/>
            <a:ext cx="1945800" cy="1257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337926" y="1348944"/>
            <a:ext cx="1260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7034805" y="2733991"/>
            <a:ext cx="1260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>
            <p:ph idx="2" type="pic"/>
          </p:nvPr>
        </p:nvSpPr>
        <p:spPr>
          <a:xfrm>
            <a:off x="2222144" y="1354323"/>
            <a:ext cx="1938300" cy="19377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/>
          <p:nvPr>
            <p:ph idx="3" type="pic"/>
          </p:nvPr>
        </p:nvSpPr>
        <p:spPr>
          <a:xfrm>
            <a:off x="4278238" y="2733991"/>
            <a:ext cx="2639400" cy="1947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ustomers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82064" y="2186737"/>
            <a:ext cx="12420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/>
          <p:nvPr>
            <p:ph idx="3" type="pic"/>
          </p:nvPr>
        </p:nvSpPr>
        <p:spPr>
          <a:xfrm>
            <a:off x="488990" y="811491"/>
            <a:ext cx="12420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/>
          <p:nvPr>
            <p:ph idx="4" type="pic"/>
          </p:nvPr>
        </p:nvSpPr>
        <p:spPr>
          <a:xfrm>
            <a:off x="1842755" y="2535735"/>
            <a:ext cx="19368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/>
          <p:nvPr>
            <p:ph idx="5" type="pic"/>
          </p:nvPr>
        </p:nvSpPr>
        <p:spPr>
          <a:xfrm>
            <a:off x="3919497" y="807069"/>
            <a:ext cx="19368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/>
          <p:nvPr>
            <p:ph idx="6" type="pic"/>
          </p:nvPr>
        </p:nvSpPr>
        <p:spPr>
          <a:xfrm>
            <a:off x="6658357" y="2181357"/>
            <a:ext cx="1242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/>
          <p:nvPr>
            <p:ph idx="7" type="pic"/>
          </p:nvPr>
        </p:nvSpPr>
        <p:spPr>
          <a:xfrm>
            <a:off x="5970785" y="801690"/>
            <a:ext cx="12600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/>
          <p:nvPr>
            <p:ph idx="8" type="pic"/>
          </p:nvPr>
        </p:nvSpPr>
        <p:spPr>
          <a:xfrm>
            <a:off x="7345187" y="801690"/>
            <a:ext cx="14454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/>
          <p:nvPr>
            <p:ph idx="9" type="pic"/>
          </p:nvPr>
        </p:nvSpPr>
        <p:spPr>
          <a:xfrm>
            <a:off x="3917248" y="2185189"/>
            <a:ext cx="26013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/>
          <p:nvPr>
            <p:ph idx="13" type="pic"/>
          </p:nvPr>
        </p:nvSpPr>
        <p:spPr>
          <a:xfrm>
            <a:off x="1842754" y="801689"/>
            <a:ext cx="1936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/>
          <p:nvPr>
            <p:ph idx="14" type="pic"/>
          </p:nvPr>
        </p:nvSpPr>
        <p:spPr>
          <a:xfrm>
            <a:off x="1842754" y="3903017"/>
            <a:ext cx="2957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/>
          <p:nvPr>
            <p:ph idx="15" type="pic"/>
          </p:nvPr>
        </p:nvSpPr>
        <p:spPr>
          <a:xfrm>
            <a:off x="4929035" y="3903017"/>
            <a:ext cx="23016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53628" y="125437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2516980" y="2793850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4580334" y="125437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/>
          <p:nvPr>
            <p:ph idx="5" type="pic"/>
          </p:nvPr>
        </p:nvSpPr>
        <p:spPr>
          <a:xfrm>
            <a:off x="6643687" y="2793850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Portfolio #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/>
          <p:nvPr>
            <p:ph idx="2" type="pic"/>
          </p:nvPr>
        </p:nvSpPr>
        <p:spPr>
          <a:xfrm>
            <a:off x="453628" y="1314449"/>
            <a:ext cx="2043600" cy="38382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/>
          <p:nvPr>
            <p:ph idx="3" type="pic"/>
          </p:nvPr>
        </p:nvSpPr>
        <p:spPr>
          <a:xfrm>
            <a:off x="6643688" y="1314449"/>
            <a:ext cx="2043600" cy="38382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/>
          <p:nvPr>
            <p:ph idx="4" type="pic"/>
          </p:nvPr>
        </p:nvSpPr>
        <p:spPr>
          <a:xfrm>
            <a:off x="2516981" y="1314449"/>
            <a:ext cx="2043600" cy="38382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/>
          <p:nvPr>
            <p:ph idx="5" type="pic"/>
          </p:nvPr>
        </p:nvSpPr>
        <p:spPr>
          <a:xfrm>
            <a:off x="4580335" y="1314449"/>
            <a:ext cx="2043600" cy="38382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Plu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idx="2" type="pic"/>
          </p:nvPr>
        </p:nvSpPr>
        <p:spPr>
          <a:xfrm>
            <a:off x="6929" y="0"/>
            <a:ext cx="4563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/>
          <p:nvPr>
            <p:ph idx="3" type="pic"/>
          </p:nvPr>
        </p:nvSpPr>
        <p:spPr>
          <a:xfrm>
            <a:off x="4576856" y="6928"/>
            <a:ext cx="4563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9809" y="564356"/>
            <a:ext cx="4472100" cy="4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5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581144" y="1283069"/>
            <a:ext cx="2043600" cy="1529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>
            <p:ph idx="2" type="pic"/>
          </p:nvPr>
        </p:nvSpPr>
        <p:spPr>
          <a:xfrm>
            <a:off x="453627" y="1279081"/>
            <a:ext cx="4108800" cy="1533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3" type="pic"/>
          </p:nvPr>
        </p:nvSpPr>
        <p:spPr>
          <a:xfrm>
            <a:off x="453628" y="2827881"/>
            <a:ext cx="2046600" cy="1527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/>
          <p:nvPr>
            <p:ph idx="4" type="pic"/>
          </p:nvPr>
        </p:nvSpPr>
        <p:spPr>
          <a:xfrm>
            <a:off x="2519172" y="2827881"/>
            <a:ext cx="2043000" cy="1527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/>
          <p:nvPr>
            <p:ph idx="5" type="pic"/>
          </p:nvPr>
        </p:nvSpPr>
        <p:spPr>
          <a:xfrm>
            <a:off x="4579145" y="2827881"/>
            <a:ext cx="2045400" cy="1527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/>
          <p:nvPr>
            <p:ph idx="6" type="pic"/>
          </p:nvPr>
        </p:nvSpPr>
        <p:spPr>
          <a:xfrm>
            <a:off x="6646069" y="1279081"/>
            <a:ext cx="2040600" cy="3076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6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pic"/>
          </p:nvPr>
        </p:nvSpPr>
        <p:spPr>
          <a:xfrm>
            <a:off x="453628" y="2701529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/>
          <p:nvPr>
            <p:ph idx="3" type="pic"/>
          </p:nvPr>
        </p:nvSpPr>
        <p:spPr>
          <a:xfrm>
            <a:off x="453628" y="116205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/>
          <p:nvPr>
            <p:ph idx="4" type="pic"/>
          </p:nvPr>
        </p:nvSpPr>
        <p:spPr>
          <a:xfrm>
            <a:off x="2516981" y="116205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/>
          <p:nvPr>
            <p:ph idx="5" type="pic"/>
          </p:nvPr>
        </p:nvSpPr>
        <p:spPr>
          <a:xfrm>
            <a:off x="2516981" y="2701529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/>
          <p:nvPr>
            <p:ph idx="6" type="pic"/>
          </p:nvPr>
        </p:nvSpPr>
        <p:spPr>
          <a:xfrm>
            <a:off x="4580335" y="2701529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/>
          <p:nvPr>
            <p:ph idx="7" type="pic"/>
          </p:nvPr>
        </p:nvSpPr>
        <p:spPr>
          <a:xfrm>
            <a:off x="4580335" y="116205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/>
          <p:nvPr>
            <p:ph idx="8" type="pic"/>
          </p:nvPr>
        </p:nvSpPr>
        <p:spPr>
          <a:xfrm>
            <a:off x="6643688" y="1162051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/>
          <p:nvPr>
            <p:ph idx="9" type="pic"/>
          </p:nvPr>
        </p:nvSpPr>
        <p:spPr>
          <a:xfrm>
            <a:off x="6643688" y="2701529"/>
            <a:ext cx="2043600" cy="1522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pic"/>
          </p:nvPr>
        </p:nvSpPr>
        <p:spPr>
          <a:xfrm>
            <a:off x="453628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/>
          <p:nvPr>
            <p:ph idx="3" type="pic"/>
          </p:nvPr>
        </p:nvSpPr>
        <p:spPr>
          <a:xfrm>
            <a:off x="2515997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/>
          <p:nvPr>
            <p:ph idx="4" type="pic"/>
          </p:nvPr>
        </p:nvSpPr>
        <p:spPr>
          <a:xfrm>
            <a:off x="6640735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/>
          <p:nvPr>
            <p:ph idx="5" type="pic"/>
          </p:nvPr>
        </p:nvSpPr>
        <p:spPr>
          <a:xfrm>
            <a:off x="4578366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pic"/>
          </p:nvPr>
        </p:nvSpPr>
        <p:spPr>
          <a:xfrm>
            <a:off x="453628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/>
          <p:nvPr>
            <p:ph idx="3" type="pic"/>
          </p:nvPr>
        </p:nvSpPr>
        <p:spPr>
          <a:xfrm>
            <a:off x="2515997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4" type="pic"/>
          </p:nvPr>
        </p:nvSpPr>
        <p:spPr>
          <a:xfrm>
            <a:off x="6640735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5" type="pic"/>
          </p:nvPr>
        </p:nvSpPr>
        <p:spPr>
          <a:xfrm>
            <a:off x="4578366" y="1314449"/>
            <a:ext cx="2043600" cy="1961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453628" y="1314449"/>
            <a:ext cx="2499000" cy="1927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/>
          <p:nvPr>
            <p:ph idx="3" type="pic"/>
          </p:nvPr>
        </p:nvSpPr>
        <p:spPr>
          <a:xfrm>
            <a:off x="3319463" y="1314449"/>
            <a:ext cx="2499000" cy="1927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/>
          <p:nvPr>
            <p:ph idx="4" type="pic"/>
          </p:nvPr>
        </p:nvSpPr>
        <p:spPr>
          <a:xfrm>
            <a:off x="6188869" y="1314449"/>
            <a:ext cx="2499000" cy="1927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pic"/>
          </p:nvPr>
        </p:nvSpPr>
        <p:spPr>
          <a:xfrm>
            <a:off x="457199" y="1314449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/>
          <p:nvPr>
            <p:ph idx="3" type="pic"/>
          </p:nvPr>
        </p:nvSpPr>
        <p:spPr>
          <a:xfrm>
            <a:off x="2518172" y="1314449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/>
          <p:nvPr>
            <p:ph idx="4" type="pic"/>
          </p:nvPr>
        </p:nvSpPr>
        <p:spPr>
          <a:xfrm>
            <a:off x="4579143" y="1314449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/>
          <p:nvPr>
            <p:ph idx="5" type="pic"/>
          </p:nvPr>
        </p:nvSpPr>
        <p:spPr>
          <a:xfrm>
            <a:off x="6640115" y="1314449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/>
          <p:nvPr>
            <p:ph idx="6" type="pic"/>
          </p:nvPr>
        </p:nvSpPr>
        <p:spPr>
          <a:xfrm>
            <a:off x="6640115" y="2845593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/>
          <p:nvPr>
            <p:ph idx="7" type="pic"/>
          </p:nvPr>
        </p:nvSpPr>
        <p:spPr>
          <a:xfrm>
            <a:off x="4579143" y="2845593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/>
          <p:nvPr>
            <p:ph idx="8" type="pic"/>
          </p:nvPr>
        </p:nvSpPr>
        <p:spPr>
          <a:xfrm>
            <a:off x="2518172" y="2845593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/>
          <p:nvPr>
            <p:ph idx="9" type="pic"/>
          </p:nvPr>
        </p:nvSpPr>
        <p:spPr>
          <a:xfrm>
            <a:off x="457199" y="2845593"/>
            <a:ext cx="2043600" cy="1254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pic"/>
          </p:nvPr>
        </p:nvSpPr>
        <p:spPr>
          <a:xfrm>
            <a:off x="457200" y="1314450"/>
            <a:ext cx="1700100" cy="1563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/>
          <p:nvPr>
            <p:ph idx="3" type="pic"/>
          </p:nvPr>
        </p:nvSpPr>
        <p:spPr>
          <a:xfrm>
            <a:off x="457200" y="2950369"/>
            <a:ext cx="1700100" cy="1563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/>
          <p:nvPr>
            <p:ph idx="4" type="pic"/>
          </p:nvPr>
        </p:nvSpPr>
        <p:spPr>
          <a:xfrm>
            <a:off x="4572000" y="2950369"/>
            <a:ext cx="1700100" cy="1563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/>
          <p:nvPr>
            <p:ph idx="5" type="pic"/>
          </p:nvPr>
        </p:nvSpPr>
        <p:spPr>
          <a:xfrm>
            <a:off x="4572000" y="1314450"/>
            <a:ext cx="1700100" cy="15633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stimonial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pic"/>
          </p:nvPr>
        </p:nvSpPr>
        <p:spPr>
          <a:xfrm>
            <a:off x="457200" y="1016580"/>
            <a:ext cx="8229600" cy="3200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1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714460" y="476398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6" name="Shape 156"/>
          <p:cNvSpPr/>
          <p:nvPr>
            <p:ph idx="2" type="pic"/>
          </p:nvPr>
        </p:nvSpPr>
        <p:spPr>
          <a:xfrm>
            <a:off x="0" y="1498551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/>
          <p:nvPr>
            <p:ph idx="3" type="pic"/>
          </p:nvPr>
        </p:nvSpPr>
        <p:spPr>
          <a:xfrm>
            <a:off x="1833563" y="1498551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/>
          <p:nvPr>
            <p:ph idx="4" type="pic"/>
          </p:nvPr>
        </p:nvSpPr>
        <p:spPr>
          <a:xfrm>
            <a:off x="3667125" y="1498551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/>
          <p:nvPr>
            <p:ph idx="5" type="pic"/>
          </p:nvPr>
        </p:nvSpPr>
        <p:spPr>
          <a:xfrm>
            <a:off x="5500688" y="1498551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/>
          <p:nvPr>
            <p:ph idx="6" type="pic"/>
          </p:nvPr>
        </p:nvSpPr>
        <p:spPr>
          <a:xfrm>
            <a:off x="7333060" y="1498551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/>
          <p:nvPr>
            <p:ph idx="7" type="pic"/>
          </p:nvPr>
        </p:nvSpPr>
        <p:spPr>
          <a:xfrm>
            <a:off x="7333060" y="3333304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/>
          <p:nvPr>
            <p:ph idx="8" type="pic"/>
          </p:nvPr>
        </p:nvSpPr>
        <p:spPr>
          <a:xfrm>
            <a:off x="5500688" y="3333304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/>
          <p:nvPr>
            <p:ph idx="9" type="pic"/>
          </p:nvPr>
        </p:nvSpPr>
        <p:spPr>
          <a:xfrm>
            <a:off x="3667125" y="3333304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/>
          <p:nvPr>
            <p:ph idx="13" type="pic"/>
          </p:nvPr>
        </p:nvSpPr>
        <p:spPr>
          <a:xfrm>
            <a:off x="1833563" y="3333304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/>
          <p:nvPr>
            <p:ph idx="14" type="pic"/>
          </p:nvPr>
        </p:nvSpPr>
        <p:spPr>
          <a:xfrm>
            <a:off x="0" y="3333304"/>
            <a:ext cx="1810500" cy="1810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1194" y="4416322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rtfolio #1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714460" y="476398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0" name="Shape 170"/>
          <p:cNvSpPr/>
          <p:nvPr>
            <p:ph idx="2" type="pic"/>
          </p:nvPr>
        </p:nvSpPr>
        <p:spPr>
          <a:xfrm>
            <a:off x="0" y="3665253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1837135" y="3665253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3675460" y="3665253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/>
          <p:nvPr>
            <p:ph idx="5" type="pic"/>
          </p:nvPr>
        </p:nvSpPr>
        <p:spPr>
          <a:xfrm>
            <a:off x="5512594" y="3665253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Shape 174"/>
          <p:cNvSpPr/>
          <p:nvPr>
            <p:ph idx="6" type="pic"/>
          </p:nvPr>
        </p:nvSpPr>
        <p:spPr>
          <a:xfrm>
            <a:off x="7349729" y="3665253"/>
            <a:ext cx="1796700" cy="1481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1194" y="4416322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ngle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idx="2" type="pic"/>
          </p:nvPr>
        </p:nvSpPr>
        <p:spPr>
          <a:xfrm>
            <a:off x="457200" y="971550"/>
            <a:ext cx="4114800" cy="3202800"/>
          </a:xfrm>
          <a:prstGeom prst="rect">
            <a:avLst/>
          </a:prstGeom>
          <a:solidFill>
            <a:srgbClr val="002935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628650" y="1452562"/>
            <a:ext cx="3390900" cy="2064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2947988" y="1418035"/>
            <a:ext cx="3309900" cy="2116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pic"/>
          </p:nvPr>
        </p:nvSpPr>
        <p:spPr>
          <a:xfrm>
            <a:off x="598006" y="1410581"/>
            <a:ext cx="3224100" cy="1984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/>
          <p:nvPr>
            <p:ph idx="3" type="pic"/>
          </p:nvPr>
        </p:nvSpPr>
        <p:spPr>
          <a:xfrm>
            <a:off x="3265006" y="2490478"/>
            <a:ext cx="2646900" cy="1710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pic"/>
          </p:nvPr>
        </p:nvSpPr>
        <p:spPr>
          <a:xfrm>
            <a:off x="884634" y="1410891"/>
            <a:ext cx="2736000" cy="17229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457201" y="0"/>
            <a:ext cx="2057400" cy="5143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/>
          <p:nvPr>
            <p:ph idx="3" type="pic"/>
          </p:nvPr>
        </p:nvSpPr>
        <p:spPr>
          <a:xfrm>
            <a:off x="2566987" y="0"/>
            <a:ext cx="2057400" cy="51435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Shape 188"/>
          <p:cNvSpPr/>
          <p:nvPr>
            <p:ph idx="4" type="pic"/>
          </p:nvPr>
        </p:nvSpPr>
        <p:spPr>
          <a:xfrm>
            <a:off x="3462338" y="2507456"/>
            <a:ext cx="2742000" cy="17346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6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pic"/>
          </p:nvPr>
        </p:nvSpPr>
        <p:spPr>
          <a:xfrm>
            <a:off x="2878931" y="1466849"/>
            <a:ext cx="3412200" cy="20502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7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5289947" y="1406348"/>
            <a:ext cx="4801200" cy="28218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ck Up #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pic"/>
          </p:nvPr>
        </p:nvSpPr>
        <p:spPr>
          <a:xfrm>
            <a:off x="4572000" y="1016581"/>
            <a:ext cx="4114800" cy="32004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bl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" y="-7298"/>
            <a:ext cx="9144000" cy="8859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628650" y="183279"/>
            <a:ext cx="7886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361950" y="4849584"/>
            <a:ext cx="20574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5769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3028950" y="4849584"/>
            <a:ext cx="3086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5769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6724651" y="4849584"/>
            <a:ext cx="20574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57697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01" name="Shape 201"/>
          <p:cNvGrpSpPr/>
          <p:nvPr/>
        </p:nvGrpSpPr>
        <p:grpSpPr>
          <a:xfrm>
            <a:off x="0" y="5074920"/>
            <a:ext cx="9144072" cy="68625"/>
            <a:chOff x="0" y="4480421"/>
            <a:chExt cx="12192096" cy="91500"/>
          </a:xfrm>
        </p:grpSpPr>
        <p:sp>
          <p:nvSpPr>
            <p:cNvPr id="202" name="Shape 20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Title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893738" y="1129348"/>
            <a:ext cx="3548100" cy="3200400"/>
          </a:xfrm>
          <a:prstGeom prst="rect">
            <a:avLst/>
          </a:prstGeom>
          <a:solidFill>
            <a:srgbClr val="D0F3ED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800100" y="240724"/>
            <a:ext cx="7543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3" type="body"/>
          </p:nvPr>
        </p:nvSpPr>
        <p:spPr>
          <a:xfrm>
            <a:off x="800100" y="629675"/>
            <a:ext cx="75438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rgbClr val="A5A5A5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Full Image">
    <p:bg>
      <p:bgPr>
        <a:solidFill>
          <a:srgbClr val="00293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4818" y="4409728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lvl="0" rtl="0">
              <a:spcBef>
                <a:spcPts val="0"/>
              </a:spcBef>
              <a:buSzPts val="1100"/>
              <a:buChar char="●"/>
              <a:defRPr sz="1100"/>
            </a:lvl1pPr>
            <a:lvl2pPr lvl="1" rtl="0">
              <a:spcBef>
                <a:spcPts val="0"/>
              </a:spcBef>
              <a:buSzPts val="1100"/>
              <a:buChar char="○"/>
              <a:defRPr sz="1100"/>
            </a:lvl2pPr>
            <a:lvl3pPr lvl="2" rtl="0">
              <a:spcBef>
                <a:spcPts val="0"/>
              </a:spcBef>
              <a:buSzPts val="1100"/>
              <a:buChar char="■"/>
              <a:defRPr sz="1100"/>
            </a:lvl3pPr>
            <a:lvl4pPr lvl="3" rtl="0">
              <a:spcBef>
                <a:spcPts val="0"/>
              </a:spcBef>
              <a:buSzPts val="1100"/>
              <a:buChar char="●"/>
              <a:defRPr sz="1100"/>
            </a:lvl4pPr>
            <a:lvl5pPr lvl="4" rtl="0">
              <a:spcBef>
                <a:spcPts val="0"/>
              </a:spcBef>
              <a:buSzPts val="1100"/>
              <a:buChar char="○"/>
              <a:defRPr sz="1100"/>
            </a:lvl5pPr>
            <a:lvl6pPr lvl="5" rtl="0">
              <a:spcBef>
                <a:spcPts val="0"/>
              </a:spcBef>
              <a:buSzPts val="1100"/>
              <a:buChar char="■"/>
              <a:defRPr sz="1100"/>
            </a:lvl6pPr>
            <a:lvl7pPr lvl="6" rtl="0">
              <a:spcBef>
                <a:spcPts val="0"/>
              </a:spcBef>
              <a:buSzPts val="1100"/>
              <a:buChar char="●"/>
              <a:defRPr sz="1100"/>
            </a:lvl7pPr>
            <a:lvl8pPr lvl="7" rtl="0">
              <a:spcBef>
                <a:spcPts val="0"/>
              </a:spcBef>
              <a:buSzPts val="1100"/>
              <a:buChar char="○"/>
              <a:defRPr sz="1100"/>
            </a:lvl8pPr>
            <a:lvl9pPr lvl="8" rtl="0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lvl="0" rtl="0">
              <a:spcBef>
                <a:spcPts val="0"/>
              </a:spcBef>
              <a:buSzPts val="1100"/>
              <a:buChar char="●"/>
              <a:defRPr sz="1100"/>
            </a:lvl1pPr>
            <a:lvl2pPr lvl="1" rtl="0">
              <a:spcBef>
                <a:spcPts val="0"/>
              </a:spcBef>
              <a:buSzPts val="1100"/>
              <a:buChar char="○"/>
              <a:defRPr sz="1100"/>
            </a:lvl2pPr>
            <a:lvl3pPr lvl="2" rtl="0">
              <a:spcBef>
                <a:spcPts val="0"/>
              </a:spcBef>
              <a:buSzPts val="1100"/>
              <a:buChar char="■"/>
              <a:defRPr sz="1100"/>
            </a:lvl3pPr>
            <a:lvl4pPr lvl="3" rtl="0">
              <a:spcBef>
                <a:spcPts val="0"/>
              </a:spcBef>
              <a:buSzPts val="1100"/>
              <a:buChar char="●"/>
              <a:defRPr sz="1100"/>
            </a:lvl4pPr>
            <a:lvl5pPr lvl="4" rtl="0">
              <a:spcBef>
                <a:spcPts val="0"/>
              </a:spcBef>
              <a:buSzPts val="1100"/>
              <a:buChar char="○"/>
              <a:defRPr sz="1100"/>
            </a:lvl5pPr>
            <a:lvl6pPr lvl="5" rtl="0">
              <a:spcBef>
                <a:spcPts val="0"/>
              </a:spcBef>
              <a:buSzPts val="1100"/>
              <a:buChar char="■"/>
              <a:defRPr sz="1100"/>
            </a:lvl6pPr>
            <a:lvl7pPr lvl="6" rtl="0">
              <a:spcBef>
                <a:spcPts val="0"/>
              </a:spcBef>
              <a:buSzPts val="1100"/>
              <a:buChar char="●"/>
              <a:defRPr sz="1100"/>
            </a:lvl7pPr>
            <a:lvl8pPr lvl="7" rtl="0">
              <a:spcBef>
                <a:spcPts val="0"/>
              </a:spcBef>
              <a:buSzPts val="1100"/>
              <a:buChar char="○"/>
              <a:defRPr sz="1100"/>
            </a:lvl8pPr>
            <a:lvl9pPr lvl="8" rtl="0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 sz="1100"/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c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Shape 216"/>
          <p:cNvGrpSpPr/>
          <p:nvPr/>
        </p:nvGrpSpPr>
        <p:grpSpPr>
          <a:xfrm>
            <a:off x="777650" y="1288055"/>
            <a:ext cx="3794492" cy="3312694"/>
            <a:chOff x="3742268" y="2033349"/>
            <a:chExt cx="4296300" cy="3750786"/>
          </a:xfrm>
        </p:grpSpPr>
        <p:sp>
          <p:nvSpPr>
            <p:cNvPr id="217" name="Shape 217"/>
            <p:cNvSpPr/>
            <p:nvPr/>
          </p:nvSpPr>
          <p:spPr>
            <a:xfrm>
              <a:off x="5156233" y="5716335"/>
              <a:ext cx="1464300" cy="67800"/>
            </a:xfrm>
            <a:custGeom>
              <a:pathLst>
                <a:path extrusionOk="0" h="120000" w="120000">
                  <a:moveTo>
                    <a:pt x="119544" y="40000"/>
                  </a:moveTo>
                  <a:lnTo>
                    <a:pt x="120000" y="0"/>
                  </a:lnTo>
                  <a:cubicBezTo>
                    <a:pt x="119861" y="15444"/>
                    <a:pt x="118638" y="70483"/>
                    <a:pt x="114727" y="76994"/>
                  </a:cubicBezTo>
                  <a:cubicBezTo>
                    <a:pt x="107483" y="89033"/>
                    <a:pt x="96694" y="87316"/>
                    <a:pt x="96694" y="87316"/>
                  </a:cubicBezTo>
                  <a:lnTo>
                    <a:pt x="68916" y="87316"/>
                  </a:lnTo>
                  <a:lnTo>
                    <a:pt x="51083" y="87316"/>
                  </a:lnTo>
                  <a:lnTo>
                    <a:pt x="23305" y="87316"/>
                  </a:lnTo>
                  <a:cubicBezTo>
                    <a:pt x="23305" y="87316"/>
                    <a:pt x="12516" y="89033"/>
                    <a:pt x="5272" y="76994"/>
                  </a:cubicBezTo>
                  <a:cubicBezTo>
                    <a:pt x="1361" y="70483"/>
                    <a:pt x="138" y="23427"/>
                    <a:pt x="0" y="7983"/>
                  </a:cubicBezTo>
                  <a:lnTo>
                    <a:pt x="455" y="29916"/>
                  </a:lnTo>
                  <a:cubicBezTo>
                    <a:pt x="455" y="29916"/>
                    <a:pt x="688" y="80022"/>
                    <a:pt x="2755" y="96794"/>
                  </a:cubicBezTo>
                  <a:cubicBezTo>
                    <a:pt x="4822" y="113566"/>
                    <a:pt x="11672" y="120000"/>
                    <a:pt x="16572" y="120000"/>
                  </a:cubicBezTo>
                  <a:cubicBezTo>
                    <a:pt x="19455" y="120000"/>
                    <a:pt x="37072" y="120000"/>
                    <a:pt x="51083" y="120000"/>
                  </a:cubicBezTo>
                  <a:cubicBezTo>
                    <a:pt x="60883" y="120000"/>
                    <a:pt x="68916" y="120000"/>
                    <a:pt x="68916" y="120000"/>
                  </a:cubicBezTo>
                  <a:cubicBezTo>
                    <a:pt x="82927" y="120000"/>
                    <a:pt x="100544" y="120000"/>
                    <a:pt x="103427" y="120000"/>
                  </a:cubicBezTo>
                  <a:cubicBezTo>
                    <a:pt x="108327" y="120000"/>
                    <a:pt x="115177" y="113566"/>
                    <a:pt x="117244" y="96794"/>
                  </a:cubicBezTo>
                  <a:cubicBezTo>
                    <a:pt x="119311" y="80022"/>
                    <a:pt x="119544" y="40000"/>
                    <a:pt x="119544" y="400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148520" y="5698509"/>
              <a:ext cx="1479900" cy="67800"/>
            </a:xfrm>
            <a:custGeom>
              <a:pathLst>
                <a:path extrusionOk="0" h="120000" w="120000">
                  <a:moveTo>
                    <a:pt x="119544" y="40000"/>
                  </a:moveTo>
                  <a:lnTo>
                    <a:pt x="120000" y="0"/>
                  </a:lnTo>
                  <a:cubicBezTo>
                    <a:pt x="119861" y="15444"/>
                    <a:pt x="118638" y="70483"/>
                    <a:pt x="114727" y="76994"/>
                  </a:cubicBezTo>
                  <a:cubicBezTo>
                    <a:pt x="107483" y="89033"/>
                    <a:pt x="96694" y="87316"/>
                    <a:pt x="96694" y="87316"/>
                  </a:cubicBezTo>
                  <a:lnTo>
                    <a:pt x="68916" y="87316"/>
                  </a:lnTo>
                  <a:lnTo>
                    <a:pt x="51083" y="87316"/>
                  </a:lnTo>
                  <a:lnTo>
                    <a:pt x="23305" y="87316"/>
                  </a:lnTo>
                  <a:cubicBezTo>
                    <a:pt x="23305" y="87316"/>
                    <a:pt x="12516" y="89033"/>
                    <a:pt x="5272" y="76994"/>
                  </a:cubicBezTo>
                  <a:cubicBezTo>
                    <a:pt x="1361" y="70483"/>
                    <a:pt x="138" y="23427"/>
                    <a:pt x="0" y="7983"/>
                  </a:cubicBezTo>
                  <a:lnTo>
                    <a:pt x="455" y="29916"/>
                  </a:lnTo>
                  <a:cubicBezTo>
                    <a:pt x="455" y="29916"/>
                    <a:pt x="688" y="80022"/>
                    <a:pt x="2755" y="96794"/>
                  </a:cubicBezTo>
                  <a:cubicBezTo>
                    <a:pt x="4822" y="113566"/>
                    <a:pt x="11672" y="120000"/>
                    <a:pt x="16572" y="120000"/>
                  </a:cubicBezTo>
                  <a:cubicBezTo>
                    <a:pt x="19455" y="120000"/>
                    <a:pt x="37072" y="120000"/>
                    <a:pt x="51083" y="120000"/>
                  </a:cubicBezTo>
                  <a:cubicBezTo>
                    <a:pt x="60883" y="120000"/>
                    <a:pt x="68916" y="120000"/>
                    <a:pt x="68916" y="120000"/>
                  </a:cubicBezTo>
                  <a:cubicBezTo>
                    <a:pt x="82927" y="120000"/>
                    <a:pt x="100544" y="120000"/>
                    <a:pt x="103427" y="120000"/>
                  </a:cubicBezTo>
                  <a:cubicBezTo>
                    <a:pt x="108327" y="120000"/>
                    <a:pt x="115177" y="113566"/>
                    <a:pt x="117244" y="96794"/>
                  </a:cubicBezTo>
                  <a:cubicBezTo>
                    <a:pt x="119311" y="80022"/>
                    <a:pt x="119544" y="40000"/>
                    <a:pt x="119544" y="400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742268" y="4635867"/>
              <a:ext cx="4296300" cy="485700"/>
            </a:xfrm>
            <a:custGeom>
              <a:pathLst>
                <a:path extrusionOk="0" h="120000" w="120000">
                  <a:moveTo>
                    <a:pt x="0" y="85455"/>
                  </a:moveTo>
                  <a:cubicBezTo>
                    <a:pt x="0" y="104533"/>
                    <a:pt x="1750" y="120000"/>
                    <a:pt x="3905" y="120000"/>
                  </a:cubicBezTo>
                  <a:lnTo>
                    <a:pt x="116094" y="120000"/>
                  </a:lnTo>
                  <a:cubicBezTo>
                    <a:pt x="118250" y="120000"/>
                    <a:pt x="120000" y="104533"/>
                    <a:pt x="120000" y="85455"/>
                  </a:cubicBezTo>
                  <a:lnTo>
                    <a:pt x="120000" y="0"/>
                  </a:lnTo>
                  <a:lnTo>
                    <a:pt x="0" y="0"/>
                  </a:lnTo>
                  <a:cubicBezTo>
                    <a:pt x="0" y="0"/>
                    <a:pt x="0" y="85455"/>
                    <a:pt x="0" y="85455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3742268" y="2033349"/>
              <a:ext cx="4296300" cy="2607600"/>
            </a:xfrm>
            <a:custGeom>
              <a:pathLst>
                <a:path extrusionOk="0" h="120000" w="120000">
                  <a:moveTo>
                    <a:pt x="114305" y="110616"/>
                  </a:moveTo>
                  <a:lnTo>
                    <a:pt x="5694" y="110616"/>
                  </a:lnTo>
                  <a:lnTo>
                    <a:pt x="5694" y="9650"/>
                  </a:lnTo>
                  <a:lnTo>
                    <a:pt x="114305" y="9650"/>
                  </a:lnTo>
                  <a:cubicBezTo>
                    <a:pt x="114305" y="9650"/>
                    <a:pt x="114305" y="110616"/>
                    <a:pt x="114305" y="110616"/>
                  </a:cubicBezTo>
                  <a:close/>
                  <a:moveTo>
                    <a:pt x="116094" y="0"/>
                  </a:moveTo>
                  <a:lnTo>
                    <a:pt x="3905" y="0"/>
                  </a:lnTo>
                  <a:cubicBezTo>
                    <a:pt x="1750" y="0"/>
                    <a:pt x="0" y="2877"/>
                    <a:pt x="0" y="6433"/>
                  </a:cubicBezTo>
                  <a:lnTo>
                    <a:pt x="0" y="120000"/>
                  </a:lnTo>
                  <a:lnTo>
                    <a:pt x="120000" y="120000"/>
                  </a:lnTo>
                  <a:lnTo>
                    <a:pt x="120000" y="6433"/>
                  </a:lnTo>
                  <a:cubicBezTo>
                    <a:pt x="120000" y="2877"/>
                    <a:pt x="118250" y="0"/>
                    <a:pt x="116094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5154883" y="5711236"/>
              <a:ext cx="1468800" cy="45000"/>
            </a:xfrm>
            <a:custGeom>
              <a:pathLst>
                <a:path extrusionOk="0" h="120000" w="120000">
                  <a:moveTo>
                    <a:pt x="119977" y="0"/>
                  </a:moveTo>
                  <a:cubicBezTo>
                    <a:pt x="119905" y="19533"/>
                    <a:pt x="119564" y="52650"/>
                    <a:pt x="118153" y="69711"/>
                  </a:cubicBezTo>
                  <a:cubicBezTo>
                    <a:pt x="116068" y="94872"/>
                    <a:pt x="108689" y="104516"/>
                    <a:pt x="103753" y="104516"/>
                  </a:cubicBezTo>
                  <a:cubicBezTo>
                    <a:pt x="100847" y="104516"/>
                    <a:pt x="83095" y="104516"/>
                    <a:pt x="68979" y="104516"/>
                  </a:cubicBezTo>
                  <a:cubicBezTo>
                    <a:pt x="68979" y="104516"/>
                    <a:pt x="60886" y="104516"/>
                    <a:pt x="51020" y="104516"/>
                  </a:cubicBezTo>
                  <a:cubicBezTo>
                    <a:pt x="36904" y="104516"/>
                    <a:pt x="19152" y="104516"/>
                    <a:pt x="16246" y="104516"/>
                  </a:cubicBezTo>
                  <a:cubicBezTo>
                    <a:pt x="11310" y="104516"/>
                    <a:pt x="3931" y="94872"/>
                    <a:pt x="1846" y="69711"/>
                  </a:cubicBezTo>
                  <a:cubicBezTo>
                    <a:pt x="435" y="52650"/>
                    <a:pt x="94" y="19533"/>
                    <a:pt x="22" y="0"/>
                  </a:cubicBezTo>
                  <a:lnTo>
                    <a:pt x="11" y="0"/>
                  </a:lnTo>
                  <a:cubicBezTo>
                    <a:pt x="11" y="0"/>
                    <a:pt x="-234" y="60033"/>
                    <a:pt x="1846" y="85194"/>
                  </a:cubicBezTo>
                  <a:cubicBezTo>
                    <a:pt x="3931" y="110355"/>
                    <a:pt x="11310" y="120000"/>
                    <a:pt x="16246" y="120000"/>
                  </a:cubicBezTo>
                  <a:cubicBezTo>
                    <a:pt x="19152" y="120000"/>
                    <a:pt x="36904" y="120000"/>
                    <a:pt x="51020" y="120000"/>
                  </a:cubicBezTo>
                  <a:cubicBezTo>
                    <a:pt x="60886" y="120000"/>
                    <a:pt x="68979" y="120000"/>
                    <a:pt x="68979" y="120000"/>
                  </a:cubicBezTo>
                  <a:cubicBezTo>
                    <a:pt x="83095" y="120000"/>
                    <a:pt x="100847" y="120000"/>
                    <a:pt x="103753" y="120000"/>
                  </a:cubicBezTo>
                  <a:cubicBezTo>
                    <a:pt x="108689" y="120000"/>
                    <a:pt x="116068" y="110355"/>
                    <a:pt x="118153" y="85194"/>
                  </a:cubicBezTo>
                  <a:cubicBezTo>
                    <a:pt x="120234" y="60033"/>
                    <a:pt x="119988" y="0"/>
                    <a:pt x="119988" y="0"/>
                  </a:cubicBezTo>
                  <a:cubicBezTo>
                    <a:pt x="119988" y="0"/>
                    <a:pt x="119977" y="0"/>
                    <a:pt x="119977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148520" y="5119465"/>
              <a:ext cx="1480200" cy="610800"/>
            </a:xfrm>
            <a:custGeom>
              <a:pathLst>
                <a:path extrusionOk="0" h="120000" w="120000">
                  <a:moveTo>
                    <a:pt x="118961" y="110830"/>
                  </a:moveTo>
                  <a:cubicBezTo>
                    <a:pt x="117934" y="108733"/>
                    <a:pt x="107230" y="85843"/>
                    <a:pt x="104867" y="76301"/>
                  </a:cubicBezTo>
                  <a:cubicBezTo>
                    <a:pt x="102509" y="66765"/>
                    <a:pt x="100777" y="0"/>
                    <a:pt x="100777" y="0"/>
                  </a:cubicBezTo>
                  <a:lnTo>
                    <a:pt x="68911" y="0"/>
                  </a:lnTo>
                  <a:lnTo>
                    <a:pt x="51082" y="0"/>
                  </a:lnTo>
                  <a:lnTo>
                    <a:pt x="19216" y="0"/>
                  </a:lnTo>
                  <a:cubicBezTo>
                    <a:pt x="19216" y="0"/>
                    <a:pt x="17484" y="66765"/>
                    <a:pt x="15126" y="76301"/>
                  </a:cubicBezTo>
                  <a:cubicBezTo>
                    <a:pt x="12763" y="85843"/>
                    <a:pt x="2059" y="108733"/>
                    <a:pt x="1032" y="110830"/>
                  </a:cubicBezTo>
                  <a:cubicBezTo>
                    <a:pt x="11" y="112928"/>
                    <a:pt x="-1956" y="117507"/>
                    <a:pt x="5283" y="118842"/>
                  </a:cubicBezTo>
                  <a:cubicBezTo>
                    <a:pt x="12528" y="120178"/>
                    <a:pt x="23312" y="119988"/>
                    <a:pt x="23312" y="119988"/>
                  </a:cubicBezTo>
                  <a:lnTo>
                    <a:pt x="51082" y="119988"/>
                  </a:lnTo>
                  <a:lnTo>
                    <a:pt x="68911" y="119988"/>
                  </a:lnTo>
                  <a:lnTo>
                    <a:pt x="96681" y="119988"/>
                  </a:lnTo>
                  <a:cubicBezTo>
                    <a:pt x="96681" y="119988"/>
                    <a:pt x="107465" y="120178"/>
                    <a:pt x="114711" y="118842"/>
                  </a:cubicBezTo>
                  <a:cubicBezTo>
                    <a:pt x="121950" y="117507"/>
                    <a:pt x="119982" y="112928"/>
                    <a:pt x="118961" y="11083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5148520" y="5119465"/>
              <a:ext cx="1480200" cy="610800"/>
            </a:xfrm>
            <a:custGeom>
              <a:pathLst>
                <a:path extrusionOk="0" h="120000" w="120000">
                  <a:moveTo>
                    <a:pt x="118961" y="110830"/>
                  </a:moveTo>
                  <a:cubicBezTo>
                    <a:pt x="117934" y="108733"/>
                    <a:pt x="107230" y="85843"/>
                    <a:pt x="104867" y="76301"/>
                  </a:cubicBezTo>
                  <a:cubicBezTo>
                    <a:pt x="102509" y="66765"/>
                    <a:pt x="100777" y="0"/>
                    <a:pt x="100777" y="0"/>
                  </a:cubicBezTo>
                  <a:lnTo>
                    <a:pt x="68911" y="0"/>
                  </a:lnTo>
                  <a:lnTo>
                    <a:pt x="51082" y="0"/>
                  </a:lnTo>
                  <a:lnTo>
                    <a:pt x="19216" y="0"/>
                  </a:lnTo>
                  <a:cubicBezTo>
                    <a:pt x="19216" y="0"/>
                    <a:pt x="17484" y="66765"/>
                    <a:pt x="15126" y="76301"/>
                  </a:cubicBezTo>
                  <a:cubicBezTo>
                    <a:pt x="12763" y="85843"/>
                    <a:pt x="2059" y="108733"/>
                    <a:pt x="1032" y="110830"/>
                  </a:cubicBezTo>
                  <a:cubicBezTo>
                    <a:pt x="11" y="112928"/>
                    <a:pt x="-1956" y="117507"/>
                    <a:pt x="5283" y="118842"/>
                  </a:cubicBezTo>
                  <a:cubicBezTo>
                    <a:pt x="12528" y="120178"/>
                    <a:pt x="23312" y="119988"/>
                    <a:pt x="23312" y="119988"/>
                  </a:cubicBezTo>
                  <a:lnTo>
                    <a:pt x="51082" y="119988"/>
                  </a:lnTo>
                  <a:lnTo>
                    <a:pt x="68911" y="119988"/>
                  </a:lnTo>
                  <a:lnTo>
                    <a:pt x="96681" y="119988"/>
                  </a:lnTo>
                  <a:cubicBezTo>
                    <a:pt x="96681" y="119988"/>
                    <a:pt x="107465" y="120178"/>
                    <a:pt x="114711" y="118842"/>
                  </a:cubicBezTo>
                  <a:cubicBezTo>
                    <a:pt x="121950" y="117507"/>
                    <a:pt x="119982" y="112928"/>
                    <a:pt x="118961" y="1108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5148520" y="5704872"/>
              <a:ext cx="1480500" cy="45000"/>
            </a:xfrm>
            <a:custGeom>
              <a:pathLst>
                <a:path extrusionOk="0" h="120000" w="120000">
                  <a:moveTo>
                    <a:pt x="119994" y="0"/>
                  </a:moveTo>
                  <a:lnTo>
                    <a:pt x="119977" y="0"/>
                  </a:lnTo>
                  <a:cubicBezTo>
                    <a:pt x="119838" y="23166"/>
                    <a:pt x="118616" y="45727"/>
                    <a:pt x="114707" y="55494"/>
                  </a:cubicBezTo>
                  <a:cubicBezTo>
                    <a:pt x="107462" y="73550"/>
                    <a:pt x="96681" y="70977"/>
                    <a:pt x="96681" y="70977"/>
                  </a:cubicBezTo>
                  <a:lnTo>
                    <a:pt x="68912" y="70977"/>
                  </a:lnTo>
                  <a:lnTo>
                    <a:pt x="51087" y="70977"/>
                  </a:lnTo>
                  <a:lnTo>
                    <a:pt x="23318" y="70977"/>
                  </a:lnTo>
                  <a:cubicBezTo>
                    <a:pt x="23318" y="70977"/>
                    <a:pt x="12537" y="73550"/>
                    <a:pt x="5292" y="55494"/>
                  </a:cubicBezTo>
                  <a:cubicBezTo>
                    <a:pt x="1383" y="45727"/>
                    <a:pt x="161" y="23166"/>
                    <a:pt x="22" y="0"/>
                  </a:cubicBezTo>
                  <a:lnTo>
                    <a:pt x="5" y="0"/>
                  </a:lnTo>
                  <a:cubicBezTo>
                    <a:pt x="5" y="0"/>
                    <a:pt x="-234" y="60033"/>
                    <a:pt x="1829" y="85194"/>
                  </a:cubicBezTo>
                  <a:cubicBezTo>
                    <a:pt x="3898" y="110355"/>
                    <a:pt x="11689" y="120000"/>
                    <a:pt x="16586" y="120000"/>
                  </a:cubicBezTo>
                  <a:cubicBezTo>
                    <a:pt x="19470" y="120000"/>
                    <a:pt x="37083" y="120000"/>
                    <a:pt x="51087" y="120000"/>
                  </a:cubicBezTo>
                  <a:cubicBezTo>
                    <a:pt x="60881" y="120000"/>
                    <a:pt x="68912" y="120000"/>
                    <a:pt x="68912" y="120000"/>
                  </a:cubicBezTo>
                  <a:cubicBezTo>
                    <a:pt x="82916" y="120000"/>
                    <a:pt x="100529" y="120000"/>
                    <a:pt x="103413" y="120000"/>
                  </a:cubicBezTo>
                  <a:cubicBezTo>
                    <a:pt x="108310" y="120000"/>
                    <a:pt x="116101" y="110355"/>
                    <a:pt x="118170" y="85194"/>
                  </a:cubicBezTo>
                  <a:cubicBezTo>
                    <a:pt x="120234" y="60033"/>
                    <a:pt x="119994" y="0"/>
                    <a:pt x="119994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5148520" y="5342174"/>
              <a:ext cx="563700" cy="388500"/>
            </a:xfrm>
            <a:custGeom>
              <a:pathLst>
                <a:path extrusionOk="0" h="120000" w="120000">
                  <a:moveTo>
                    <a:pt x="53239" y="0"/>
                  </a:moveTo>
                  <a:cubicBezTo>
                    <a:pt x="50910" y="0"/>
                    <a:pt x="48610" y="178"/>
                    <a:pt x="46339" y="512"/>
                  </a:cubicBezTo>
                  <a:cubicBezTo>
                    <a:pt x="44549" y="23628"/>
                    <a:pt x="42272" y="45106"/>
                    <a:pt x="39718" y="51293"/>
                  </a:cubicBezTo>
                  <a:cubicBezTo>
                    <a:pt x="33519" y="66289"/>
                    <a:pt x="5405" y="102285"/>
                    <a:pt x="2722" y="105588"/>
                  </a:cubicBezTo>
                  <a:cubicBezTo>
                    <a:pt x="34" y="108884"/>
                    <a:pt x="-5132" y="116085"/>
                    <a:pt x="13880" y="118184"/>
                  </a:cubicBezTo>
                  <a:cubicBezTo>
                    <a:pt x="32893" y="120284"/>
                    <a:pt x="61210" y="119983"/>
                    <a:pt x="61210" y="119983"/>
                  </a:cubicBezTo>
                  <a:lnTo>
                    <a:pt x="118047" y="119983"/>
                  </a:lnTo>
                  <a:cubicBezTo>
                    <a:pt x="119316" y="112537"/>
                    <a:pt x="120000" y="104752"/>
                    <a:pt x="120000" y="96739"/>
                  </a:cubicBezTo>
                  <a:cubicBezTo>
                    <a:pt x="120000" y="43313"/>
                    <a:pt x="90112" y="0"/>
                    <a:pt x="5323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6064811" y="5342174"/>
              <a:ext cx="563700" cy="388500"/>
            </a:xfrm>
            <a:custGeom>
              <a:pathLst>
                <a:path extrusionOk="0" h="120000" w="120000">
                  <a:moveTo>
                    <a:pt x="66760" y="0"/>
                  </a:moveTo>
                  <a:cubicBezTo>
                    <a:pt x="69089" y="0"/>
                    <a:pt x="71389" y="178"/>
                    <a:pt x="73660" y="512"/>
                  </a:cubicBezTo>
                  <a:cubicBezTo>
                    <a:pt x="75450" y="23628"/>
                    <a:pt x="77727" y="45106"/>
                    <a:pt x="80281" y="51293"/>
                  </a:cubicBezTo>
                  <a:cubicBezTo>
                    <a:pt x="86480" y="66289"/>
                    <a:pt x="114594" y="102285"/>
                    <a:pt x="117277" y="105588"/>
                  </a:cubicBezTo>
                  <a:cubicBezTo>
                    <a:pt x="119965" y="108884"/>
                    <a:pt x="125132" y="116085"/>
                    <a:pt x="106119" y="118184"/>
                  </a:cubicBezTo>
                  <a:cubicBezTo>
                    <a:pt x="87106" y="120284"/>
                    <a:pt x="58789" y="119983"/>
                    <a:pt x="58789" y="119983"/>
                  </a:cubicBezTo>
                  <a:lnTo>
                    <a:pt x="1952" y="119983"/>
                  </a:lnTo>
                  <a:cubicBezTo>
                    <a:pt x="683" y="112537"/>
                    <a:pt x="0" y="104752"/>
                    <a:pt x="0" y="96739"/>
                  </a:cubicBezTo>
                  <a:cubicBezTo>
                    <a:pt x="0" y="43313"/>
                    <a:pt x="29887" y="0"/>
                    <a:pt x="66760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3742268" y="4642230"/>
              <a:ext cx="4296300" cy="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5861191" y="2084254"/>
              <a:ext cx="55800" cy="55800"/>
            </a:xfrm>
            <a:custGeom>
              <a:pathLst>
                <a:path extrusionOk="0" h="120000" w="120000">
                  <a:moveTo>
                    <a:pt x="102431" y="17581"/>
                  </a:moveTo>
                  <a:cubicBezTo>
                    <a:pt x="78989" y="-5860"/>
                    <a:pt x="40998" y="-5860"/>
                    <a:pt x="17574" y="17581"/>
                  </a:cubicBezTo>
                  <a:cubicBezTo>
                    <a:pt x="-5860" y="40998"/>
                    <a:pt x="-5860" y="78989"/>
                    <a:pt x="17574" y="102431"/>
                  </a:cubicBezTo>
                  <a:cubicBezTo>
                    <a:pt x="40998" y="125860"/>
                    <a:pt x="78989" y="125854"/>
                    <a:pt x="102431" y="102431"/>
                  </a:cubicBezTo>
                  <a:cubicBezTo>
                    <a:pt x="125848" y="78989"/>
                    <a:pt x="125860" y="40998"/>
                    <a:pt x="102431" y="17581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5867554" y="2090617"/>
              <a:ext cx="43800" cy="43800"/>
            </a:xfrm>
            <a:custGeom>
              <a:pathLst>
                <a:path extrusionOk="0" h="120000" w="120000">
                  <a:moveTo>
                    <a:pt x="120000" y="60016"/>
                  </a:moveTo>
                  <a:cubicBezTo>
                    <a:pt x="120000" y="93138"/>
                    <a:pt x="93200" y="120000"/>
                    <a:pt x="60000" y="120000"/>
                  </a:cubicBezTo>
                  <a:cubicBezTo>
                    <a:pt x="26888" y="120000"/>
                    <a:pt x="0" y="93138"/>
                    <a:pt x="0" y="60016"/>
                  </a:cubicBezTo>
                  <a:cubicBezTo>
                    <a:pt x="0" y="26861"/>
                    <a:pt x="26888" y="0"/>
                    <a:pt x="60000" y="0"/>
                  </a:cubicBezTo>
                  <a:cubicBezTo>
                    <a:pt x="93200" y="0"/>
                    <a:pt x="120000" y="26861"/>
                    <a:pt x="120000" y="60016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5883462" y="2106525"/>
              <a:ext cx="10800" cy="10800"/>
            </a:xfrm>
            <a:custGeom>
              <a:pathLst>
                <a:path extrusionOk="0" h="120000" w="120000">
                  <a:moveTo>
                    <a:pt x="120000" y="60016"/>
                  </a:moveTo>
                  <a:cubicBezTo>
                    <a:pt x="120000" y="93138"/>
                    <a:pt x="93200" y="120000"/>
                    <a:pt x="60000" y="120000"/>
                  </a:cubicBezTo>
                  <a:cubicBezTo>
                    <a:pt x="26883" y="120000"/>
                    <a:pt x="0" y="93138"/>
                    <a:pt x="0" y="60016"/>
                  </a:cubicBezTo>
                  <a:cubicBezTo>
                    <a:pt x="0" y="26861"/>
                    <a:pt x="26883" y="0"/>
                    <a:pt x="60000" y="0"/>
                  </a:cubicBezTo>
                  <a:cubicBezTo>
                    <a:pt x="93200" y="0"/>
                    <a:pt x="120000" y="26861"/>
                    <a:pt x="120000" y="60016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Shape 231"/>
          <p:cNvSpPr txBox="1"/>
          <p:nvPr>
            <p:ph type="title"/>
          </p:nvPr>
        </p:nvSpPr>
        <p:spPr>
          <a:xfrm>
            <a:off x="628650" y="183279"/>
            <a:ext cx="7886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924426" y="1980640"/>
            <a:ext cx="38577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127000" lvl="0" marL="215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746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B8D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88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924426" y="1276376"/>
            <a:ext cx="3857700" cy="500100"/>
          </a:xfrm>
          <a:prstGeom prst="rect">
            <a:avLst/>
          </a:prstGeom>
          <a:solidFill>
            <a:srgbClr val="75DCCC"/>
          </a:solidFill>
          <a:ln>
            <a:noFill/>
          </a:ln>
        </p:spPr>
        <p:txBody>
          <a:bodyPr anchorCtr="0" anchor="ctr" bIns="68575" lIns="68575" rIns="68575" wrap="square" tIns="68575"/>
          <a:lstStyle>
            <a:lvl1pPr indent="-177800" lvl="0" marL="177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/>
          <p:nvPr>
            <p:ph idx="3" type="pic"/>
          </p:nvPr>
        </p:nvSpPr>
        <p:spPr>
          <a:xfrm>
            <a:off x="955484" y="1474169"/>
            <a:ext cx="34356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buSzPts val="5200"/>
              <a:buChar char="■"/>
              <a:defRPr sz="5200"/>
            </a:lvl9pPr>
          </a:lstStyle>
          <a:p/>
        </p:txBody>
      </p:sp>
      <p:sp>
        <p:nvSpPr>
          <p:cNvPr id="237" name="Shape 2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ndex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6875" y="1239441"/>
            <a:ext cx="2667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1400"/>
              </a:spcBef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43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87400" marR="0" rtl="0" algn="l">
              <a:lnSpc>
                <a:spcPct val="90000"/>
              </a:lnSpc>
              <a:spcBef>
                <a:spcPts val="400"/>
              </a:spcBef>
              <a:buClr>
                <a:srgbClr val="86868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104900" marR="0" rtl="0" algn="l">
              <a:lnSpc>
                <a:spcPct val="90000"/>
              </a:lnSpc>
              <a:spcBef>
                <a:spcPts val="400"/>
              </a:spcBef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435100" marR="0" rtl="0" algn="l">
              <a:lnSpc>
                <a:spcPct val="90000"/>
              </a:lnSpc>
              <a:spcBef>
                <a:spcPts val="400"/>
              </a:spcBef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3241839" y="1239441"/>
            <a:ext cx="2667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1400"/>
              </a:spcBef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43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87400" marR="0" rtl="0" algn="l">
              <a:lnSpc>
                <a:spcPct val="90000"/>
              </a:lnSpc>
              <a:spcBef>
                <a:spcPts val="400"/>
              </a:spcBef>
              <a:buClr>
                <a:srgbClr val="86868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104900" marR="0" rtl="0" algn="l">
              <a:lnSpc>
                <a:spcPct val="90000"/>
              </a:lnSpc>
              <a:spcBef>
                <a:spcPts val="400"/>
              </a:spcBef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435100" marR="0" rtl="0" algn="l">
              <a:lnSpc>
                <a:spcPct val="90000"/>
              </a:lnSpc>
              <a:spcBef>
                <a:spcPts val="400"/>
              </a:spcBef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3" type="body"/>
          </p:nvPr>
        </p:nvSpPr>
        <p:spPr>
          <a:xfrm>
            <a:off x="6026479" y="1239440"/>
            <a:ext cx="2667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1400"/>
              </a:spcBef>
              <a:buClr>
                <a:schemeClr val="dk1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43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787400" marR="0" rtl="0" algn="l">
              <a:lnSpc>
                <a:spcPct val="90000"/>
              </a:lnSpc>
              <a:spcBef>
                <a:spcPts val="400"/>
              </a:spcBef>
              <a:buClr>
                <a:srgbClr val="86868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104900" marR="0" rtl="0" algn="l">
              <a:lnSpc>
                <a:spcPct val="90000"/>
              </a:lnSpc>
              <a:spcBef>
                <a:spcPts val="400"/>
              </a:spcBef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435100" marR="0" rtl="0" algn="l">
              <a:lnSpc>
                <a:spcPct val="90000"/>
              </a:lnSpc>
              <a:spcBef>
                <a:spcPts val="400"/>
              </a:spcBef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hree Column Imag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eader Imag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idx="2" type="pic"/>
          </p:nvPr>
        </p:nvSpPr>
        <p:spPr>
          <a:xfrm>
            <a:off x="0" y="0"/>
            <a:ext cx="9144000" cy="1897800"/>
          </a:xfrm>
          <a:prstGeom prst="rect">
            <a:avLst/>
          </a:prstGeom>
          <a:solidFill>
            <a:srgbClr val="002935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848699" y="25944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ngle Image #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idx="2" type="pic"/>
          </p:nvPr>
        </p:nvSpPr>
        <p:spPr>
          <a:xfrm>
            <a:off x="4572000" y="1343025"/>
            <a:ext cx="4114800" cy="26121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hree Column Imag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7200" y="1226126"/>
            <a:ext cx="2632800" cy="29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>
            <p:ph idx="2" type="pic"/>
          </p:nvPr>
        </p:nvSpPr>
        <p:spPr>
          <a:xfrm>
            <a:off x="3126996" y="1226126"/>
            <a:ext cx="1821300" cy="29700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/>
          <p:nvPr>
            <p:ph idx="3" type="pic"/>
          </p:nvPr>
        </p:nvSpPr>
        <p:spPr>
          <a:xfrm>
            <a:off x="4995086" y="1226126"/>
            <a:ext cx="1821300" cy="29700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>
            <p:ph idx="4" type="pic"/>
          </p:nvPr>
        </p:nvSpPr>
        <p:spPr>
          <a:xfrm>
            <a:off x="6849666" y="1226126"/>
            <a:ext cx="1821300" cy="2970000"/>
          </a:xfrm>
          <a:prstGeom prst="rect">
            <a:avLst/>
          </a:prstGeom>
          <a:solidFill>
            <a:srgbClr val="162A31"/>
          </a:solidFill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40328" y="4426502"/>
            <a:ext cx="693000" cy="621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swg5S5KNPPs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5" Type="http://schemas.openxmlformats.org/officeDocument/2006/relationships/image" Target="../media/image33.jpg"/><Relationship Id="rId6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812700" y="1698888"/>
            <a:ext cx="63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Sitecore 9: Symposium story</a:t>
            </a:r>
            <a:r>
              <a:rPr lang="en" sz="2400">
                <a:solidFill>
                  <a:srgbClr val="FFFFFF"/>
                </a:solidFill>
                <a:highlight>
                  <a:srgbClr val="E6E6E6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987600" y="3133725"/>
            <a:ext cx="33087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Daniel Mocan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Sitecore Architect, MVP 2017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@danimocan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125" y="3657600"/>
            <a:ext cx="1139150" cy="10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lnSpc>
                <a:spcPct val="157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   </a:t>
            </a:r>
          </a:p>
          <a:p>
            <a:pPr indent="0" lvl="0" marL="0" rtl="0">
              <a:lnSpc>
                <a:spcPct val="157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         A Headless System</a:t>
            </a:r>
          </a:p>
          <a:p>
            <a:pPr indent="0" lvl="0" marL="0" rtl="0">
              <a:lnSpc>
                <a:spcPct val="157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57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  Sitecore understands the separation of content and    presentation and Sitecore now has a framework called Sitecore JavaScript Services (JSS) that</a:t>
            </a:r>
          </a:p>
          <a:p>
            <a:pPr indent="0" lvl="0" marL="0" rtl="0">
              <a:lnSpc>
                <a:spcPct val="157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Allows modern front-end developers to uses latest JS technologies to build web solution for Sitecore and maintain complete feature set.</a:t>
            </a: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Work disconnect from Sitecore</a:t>
            </a: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Utilize Layout Service </a:t>
            </a: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Allow Full editing , Testing , Personalization</a:t>
            </a: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Deploy application to physically decoupled node.js</a:t>
            </a:r>
          </a:p>
          <a:p>
            <a:pPr indent="-304800" lvl="0" marL="457200" rtl="0">
              <a:lnSpc>
                <a:spcPct val="157000"/>
              </a:lnSpc>
              <a:spcBef>
                <a:spcPts val="0"/>
              </a:spcBef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This opens a lot of possibilities.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65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752600" y="3926025"/>
            <a:ext cx="34119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10101"/>
                </a:solidFill>
              </a:rPr>
              <a:t>New Upgrade Tools with breaking change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4784850" y="1127475"/>
            <a:ext cx="4172400" cy="335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6294275" y="284075"/>
            <a:ext cx="2565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EVENT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941750" y="1209025"/>
            <a:ext cx="40155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biggest Sitecore event so far!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conference was held at the fabulous Mirage Hotel &amp; Casino in Las Vegas, has been very well organized and lasted for 4 days.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Sitecore was hosting 2,900 attendees from 57 countries, from 600 different companies at the 2017 conference.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Content was a mix of new product launches, customer and partner stories , inspiration on the future of machine learning and contextual marketing.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4528100" y="0"/>
            <a:ext cx="46161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       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Other Sitecore 9 features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xDB dabases on SQL Azure , Sql 2016– enabled by the Sitecore xConnect layer (you don’t have to use MongoDB)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Sitecore Experience Accelerator (SXA 1.5) 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Better support for multi sites and sharing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Automatic JSON feed of pages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Component innovations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New PowerShell based installation with role definitions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Configuration layers model to ease migration and support issues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Rule based configurations for each instance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OData Sitecore Service Client API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Prefetch cache optimisation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Index strategy optimisations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EventQueue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pic"/>
          </p:nvPr>
        </p:nvSpPr>
        <p:spPr>
          <a:xfrm>
            <a:off x="482064" y="2186737"/>
            <a:ext cx="1242000" cy="126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3" type="pic"/>
          </p:nvPr>
        </p:nvSpPr>
        <p:spPr>
          <a:xfrm>
            <a:off x="488990" y="811491"/>
            <a:ext cx="1242000" cy="1255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4" type="pic"/>
          </p:nvPr>
        </p:nvSpPr>
        <p:spPr>
          <a:xfrm>
            <a:off x="1842755" y="2535735"/>
            <a:ext cx="1936800" cy="12546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5" type="pic"/>
          </p:nvPr>
        </p:nvSpPr>
        <p:spPr>
          <a:xfrm>
            <a:off x="3919497" y="807069"/>
            <a:ext cx="1936800" cy="12546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6" type="pic"/>
          </p:nvPr>
        </p:nvSpPr>
        <p:spPr>
          <a:xfrm>
            <a:off x="6658357" y="2181357"/>
            <a:ext cx="1242300" cy="16089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7" type="pic"/>
          </p:nvPr>
        </p:nvSpPr>
        <p:spPr>
          <a:xfrm>
            <a:off x="5970785" y="801690"/>
            <a:ext cx="1260000" cy="12546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8" type="pic"/>
          </p:nvPr>
        </p:nvSpPr>
        <p:spPr>
          <a:xfrm>
            <a:off x="7345187" y="801690"/>
            <a:ext cx="1445400" cy="12546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9" type="pic"/>
          </p:nvPr>
        </p:nvSpPr>
        <p:spPr>
          <a:xfrm>
            <a:off x="3917248" y="2185189"/>
            <a:ext cx="2601300" cy="1605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13" type="pic"/>
          </p:nvPr>
        </p:nvSpPr>
        <p:spPr>
          <a:xfrm>
            <a:off x="923275" y="186450"/>
            <a:ext cx="7643700" cy="8169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Closing Keynote : Mark Hamill and a  Star Wars moment </a:t>
            </a:r>
          </a:p>
        </p:txBody>
      </p:sp>
      <p:sp>
        <p:nvSpPr>
          <p:cNvPr id="374" name="Shape 374"/>
          <p:cNvSpPr/>
          <p:nvPr>
            <p:ph idx="14" type="pic"/>
          </p:nvPr>
        </p:nvSpPr>
        <p:spPr>
          <a:xfrm>
            <a:off x="1842754" y="3903017"/>
            <a:ext cx="2957700" cy="994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15" type="pic"/>
          </p:nvPr>
        </p:nvSpPr>
        <p:spPr>
          <a:xfrm>
            <a:off x="4929035" y="3903017"/>
            <a:ext cx="2301600" cy="994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3810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 title="Sitecore Symposium 2017 Fireside Chat with Mark Hamill - Opening">
            <a:hlinkClick r:id="rId3"/>
          </p:cNvPr>
          <p:cNvSpPr/>
          <p:nvPr/>
        </p:nvSpPr>
        <p:spPr>
          <a:xfrm>
            <a:off x="1020925" y="811500"/>
            <a:ext cx="7040000" cy="42688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pic"/>
          </p:nvPr>
        </p:nvSpPr>
        <p:spPr>
          <a:xfrm>
            <a:off x="0" y="0"/>
            <a:ext cx="9144000" cy="11097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  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    </a:t>
            </a: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 It Wasn’t Only Educational But Also Entertaining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Real party took place at Omnia Nightclub</a:t>
            </a:r>
          </a:p>
          <a:p>
            <a:pPr indent="0" lvl="0" mar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284075" y="2965150"/>
            <a:ext cx="27876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1411550" y="2716575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72500" y="3687450"/>
            <a:ext cx="2585700" cy="14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Thank you</a:t>
            </a:r>
            <a:b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Daniel  Mocan</a:t>
            </a:r>
            <a:b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MVP 2017,  Sitecore  Architect</a:t>
            </a:r>
            <a:b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@danimocan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sitecoreares.wordpress.com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425" y="3433775"/>
            <a:ext cx="2515299" cy="165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00" y="45875"/>
            <a:ext cx="2515311" cy="17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425" y="45875"/>
            <a:ext cx="2515299" cy="152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656500" y="3037625"/>
            <a:ext cx="7796100" cy="18978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Sitecore </a:t>
            </a:r>
            <a:r>
              <a:rPr lang="en">
                <a:solidFill>
                  <a:schemeClr val="dk2"/>
                </a:solidFill>
              </a:rPr>
              <a:t>Experience</a:t>
            </a:r>
            <a:r>
              <a:rPr lang="en">
                <a:solidFill>
                  <a:schemeClr val="dk2"/>
                </a:solidFill>
              </a:rPr>
              <a:t> Cloud 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Sitecore Experience Manager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(web content management platform),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Sitecore Experience Platform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(digital marketing platform,</a:t>
            </a:r>
            <a:r>
              <a:rPr lang="en" sz="1200">
                <a:solidFill>
                  <a:srgbClr val="010101"/>
                </a:solidFill>
              </a:rPr>
              <a:t> personalization, marketing automation, customer database and a new forms tool.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 Sitecore Experience Commerce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(digital commerce platform )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58" name="Shape 258"/>
          <p:cNvSpPr/>
          <p:nvPr>
            <p:ph idx="2" type="pic"/>
          </p:nvPr>
        </p:nvSpPr>
        <p:spPr>
          <a:xfrm>
            <a:off x="0" y="0"/>
            <a:ext cx="9144000" cy="18978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4001" cy="22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681700" y="42346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09600" y="1559200"/>
            <a:ext cx="1400700" cy="1271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Data &amp;</a:t>
            </a:r>
            <a:b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integration</a:t>
            </a:r>
          </a:p>
        </p:txBody>
      </p:sp>
      <p:sp>
        <p:nvSpPr>
          <p:cNvPr id="262" name="Shape 262"/>
          <p:cNvSpPr/>
          <p:nvPr/>
        </p:nvSpPr>
        <p:spPr>
          <a:xfrm>
            <a:off x="2772275" y="1559200"/>
            <a:ext cx="1400700" cy="12717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Machine Learning</a:t>
            </a:r>
          </a:p>
        </p:txBody>
      </p:sp>
      <p:sp>
        <p:nvSpPr>
          <p:cNvPr id="263" name="Shape 263"/>
          <p:cNvSpPr/>
          <p:nvPr/>
        </p:nvSpPr>
        <p:spPr>
          <a:xfrm>
            <a:off x="4934950" y="1559200"/>
            <a:ext cx="1459500" cy="12717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Commerce</a:t>
            </a:r>
          </a:p>
        </p:txBody>
      </p:sp>
      <p:sp>
        <p:nvSpPr>
          <p:cNvPr id="264" name="Shape 264"/>
          <p:cNvSpPr/>
          <p:nvPr/>
        </p:nvSpPr>
        <p:spPr>
          <a:xfrm>
            <a:off x="7156425" y="1559200"/>
            <a:ext cx="1400700" cy="1271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   Cloud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pic"/>
          </p:nvPr>
        </p:nvSpPr>
        <p:spPr>
          <a:xfrm>
            <a:off x="4742150" y="0"/>
            <a:ext cx="44019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50" y="0"/>
            <a:ext cx="4361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284100" y="488275"/>
            <a:ext cx="4270200" cy="4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New API that allows you to capture, import and export data into xDB for every screen , device &amp;  any source 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Omni-Channel collection at scale that  can add data from CRM , ERP, Commerce , fit bands, lawn mowers ….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Cloud first approach 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Secure, private customer data, GDPR Compliant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Put you in touch with  Business intelligence tools , Machine learning  capabilities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Sitecore build  Connectors for Salesforce and Microsoft Dynamics 365 - based on Sitecore xConnect framework.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Help you have a  holistic view of the customer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275200" y="485550"/>
            <a:ext cx="4252200" cy="4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Machine Learning for real-time insights across native and third party customer data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Acts as a personal Data Scientist </a:t>
            </a:r>
          </a:p>
          <a:p>
            <a:pPr indent="-3048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that discover opportunities ,</a:t>
            </a:r>
          </a:p>
          <a:p>
            <a:pPr indent="-3048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get intelligent recommendations </a:t>
            </a:r>
          </a:p>
          <a:p>
            <a:pPr indent="-3048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reduce manual processes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Powerful insights from xDB data for  marketers 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Content scoring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Identify opportunities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Deliver better experiences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Identify new audience,  scient discovering patterns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Running  continuous multi variants testing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Automated personalisation!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75100" y="494400"/>
            <a:ext cx="42969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Revolutionizing commerce </a:t>
            </a:r>
            <a:r>
              <a:rPr lang="en" sz="1800">
                <a:solidFill>
                  <a:schemeClr val="accent6"/>
                </a:solidFill>
              </a:rPr>
              <a:t>through</a:t>
            </a:r>
            <a:r>
              <a:rPr lang="en" sz="1800">
                <a:solidFill>
                  <a:schemeClr val="accent6"/>
                </a:solidFill>
              </a:rPr>
              <a:t> </a:t>
            </a:r>
            <a:r>
              <a:rPr lang="en" sz="1800">
                <a:solidFill>
                  <a:schemeClr val="accent6"/>
                </a:solidFill>
              </a:rPr>
              <a:t>personalized</a:t>
            </a:r>
            <a:r>
              <a:rPr lang="en" sz="1800">
                <a:solidFill>
                  <a:schemeClr val="accent6"/>
                </a:solidFill>
              </a:rPr>
              <a:t> customer </a:t>
            </a:r>
            <a:r>
              <a:rPr lang="en" sz="1800">
                <a:solidFill>
                  <a:schemeClr val="accent6"/>
                </a:solidFill>
              </a:rPr>
              <a:t>experience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Content and commerce </a:t>
            </a: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together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Integrated marketing tools 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Powerful</a:t>
            </a: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 pricing , promotions &amp; order management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CRM integrations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Comprehensive user personalization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latin typeface="Work Sans"/>
                <a:ea typeface="Work Sans"/>
                <a:cs typeface="Work Sans"/>
                <a:sym typeface="Work Sans"/>
              </a:rPr>
              <a:t>Replacement of Sitecore Commerce Server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Microservice architecture , Asp.net Core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Plug in approach(Nuget packages)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Designed for scalability, integration and cloud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Secure access via Federated Auth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Future cross operating  system (Windows, Linux)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47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275200" y="550625"/>
            <a:ext cx="4092900" cy="4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Sitecore’s Experience Cloud on Microsoft Azure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Combine the power of Sitecore with the speed &amp; scale of cloud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Fast time to market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Native Azure support, Paas services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Secure , reliable , familiar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Allows you to fast scale up and out your delivery across the world. 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Enables you to configure rules to add more servers when traffic spikes. 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Allows you to tap into caching and search capabilities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Maximum freedom and flexibility </a:t>
            </a:r>
          </a:p>
          <a:p>
            <a:pPr indent="-30480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Deploy with no downtime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4527600" y="0"/>
            <a:ext cx="4616400" cy="5143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New Sitecore model : Freedom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Is now embracing  more of the market trends and products emerging in the industry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Is now open to many new patterns and technologies that were out of reach previously, and have more tools to utilize them</a:t>
            </a:r>
            <a:b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</a:p>
          <a:p>
            <a:pPr indent="-304800" lvl="0" marL="457200" rtl="0" algn="l">
              <a:spcBef>
                <a:spcPts val="0"/>
              </a:spcBef>
              <a:buClr>
                <a:srgbClr val="FFFFFF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Sitecore is very equipped to align to products in the industry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9450"/>
            <a:ext cx="4571997" cy="340459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44400" y="445500"/>
            <a:ext cx="4527600" cy="4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Experience Manager platform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From a core Experience Manager platform standpoint, the new 9 series is better than ever.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Three pillars of focus have been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Enhancements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Redefine configuration management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Overall quality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Performance improvements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New Marketing automation features, automation campaigns</a:t>
            </a:r>
            <a:b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</a:b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Time to Market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New web forms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Improve Experience accelerator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Fast and easy upgrade</a:t>
            </a:r>
            <a:b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</a:b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Innovation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xConnect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Extend Headless capabilities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New ecommerce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ddition 2017">
      <a:dk1>
        <a:srgbClr val="002935"/>
      </a:dk1>
      <a:lt1>
        <a:srgbClr val="FFFFFF"/>
      </a:lt1>
      <a:dk2>
        <a:srgbClr val="2EB39F"/>
      </a:dk2>
      <a:lt2>
        <a:srgbClr val="FFFFFF"/>
      </a:lt2>
      <a:accent1>
        <a:srgbClr val="2EB39F"/>
      </a:accent1>
      <a:accent2>
        <a:srgbClr val="E83F54"/>
      </a:accent2>
      <a:accent3>
        <a:srgbClr val="AB8F76"/>
      </a:accent3>
      <a:accent4>
        <a:srgbClr val="88BDC5"/>
      </a:accent4>
      <a:accent5>
        <a:srgbClr val="67113B"/>
      </a:accent5>
      <a:accent6>
        <a:srgbClr val="2D566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